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6416707-8B4C-48AE-B9EB-3D760A16C38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3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501DFE-0A1F-44F2-9A8F-3B22F37D723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B158A76-2AC9-4415-8BCD-FA906F3DF8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Topological Methods for the Analysis of High Dimensional Data Sets and 3D Object Recognition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Brandon Shapiro</a:t>
            </a:r>
          </a:p>
          <a:p>
            <a:r>
              <a:rPr lang="en-US" dirty="0" smtClean="0"/>
              <a:t>Jigyasa Gaurav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Underlying theoretical framework of Mapper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Given X be topological space and Z a parameter space with </a:t>
                </a:r>
                <a:r>
                  <a:rPr lang="en-US" i="1" dirty="0" smtClean="0"/>
                  <a:t>U</a:t>
                </a:r>
                <a:r>
                  <a:rPr lang="en-US" dirty="0"/>
                  <a:t>={U</a:t>
                </a:r>
                <a:r>
                  <a:rPr lang="el-GR" sz="1600" dirty="0"/>
                  <a:t>α</a:t>
                </a:r>
                <a:r>
                  <a:rPr lang="en-US" dirty="0"/>
                  <a:t>}</a:t>
                </a:r>
                <a:r>
                  <a:rPr lang="el-GR" sz="1600" dirty="0"/>
                  <a:t>α</a:t>
                </a:r>
                <a:r>
                  <a:rPr lang="en-US" sz="1600" dirty="0"/>
                  <a:t>∈A</a:t>
                </a:r>
                <a:r>
                  <a:rPr lang="en-US" dirty="0"/>
                  <a:t> </a:t>
                </a:r>
                <a:r>
                  <a:rPr lang="en-US" dirty="0" smtClean="0"/>
                  <a:t>the finite covering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f </a:t>
                </a:r>
                <a:r>
                  <a:rPr lang="en-US" dirty="0"/>
                  <a:t>: X → Z </a:t>
                </a:r>
                <a:r>
                  <a:rPr lang="en-US" dirty="0" smtClean="0"/>
                  <a:t>be a continuous function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U</a:t>
                </a:r>
                <a:r>
                  <a:rPr lang="el-GR" sz="1600" dirty="0"/>
                  <a:t>α</a:t>
                </a:r>
                <a:r>
                  <a:rPr lang="en-US" dirty="0" smtClean="0"/>
                  <a:t>) </a:t>
                </a:r>
                <a:r>
                  <a:rPr lang="en-US" dirty="0"/>
                  <a:t>form an open covering of </a:t>
                </a:r>
                <a:r>
                  <a:rPr lang="en-US" dirty="0" smtClean="0"/>
                  <a:t>X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For every </a:t>
                </a:r>
                <a:r>
                  <a:rPr lang="el-GR" dirty="0" smtClean="0"/>
                  <a:t>α</a:t>
                </a:r>
                <a:r>
                  <a:rPr lang="en-US" dirty="0" smtClean="0"/>
                  <a:t>, decompose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(U</a:t>
                </a:r>
                <a:r>
                  <a:rPr lang="el-GR" sz="1600" dirty="0"/>
                  <a:t>α</a:t>
                </a:r>
                <a:r>
                  <a:rPr lang="en-US" dirty="0"/>
                  <a:t>) </a:t>
                </a:r>
                <a:r>
                  <a:rPr lang="en-US" dirty="0" smtClean="0"/>
                  <a:t>into its connected components and write,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(U</a:t>
                </a:r>
                <a:r>
                  <a:rPr lang="el-GR" sz="1600" dirty="0"/>
                  <a:t>α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dirty="0"/>
                              <m:t>α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We get a new covering of X, say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 dirty="0"/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, using </a:t>
                </a:r>
                <a:r>
                  <a:rPr lang="en-US" i="1" dirty="0" smtClean="0"/>
                  <a:t>U.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57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70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Mapper for point cloud data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Key idea is to regard clustering of point cloud data analogous to partitioning of a space into its connected components in topological version.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Mapper </a:t>
            </a:r>
            <a:r>
              <a:rPr lang="en-US" dirty="0" smtClean="0"/>
              <a:t>construction as input</a:t>
            </a:r>
            <a:r>
              <a:rPr lang="en-US" dirty="0"/>
              <a:t> </a:t>
            </a:r>
            <a:r>
              <a:rPr lang="en-US" dirty="0" smtClean="0"/>
              <a:t>requires, a parameter </a:t>
            </a:r>
            <a:r>
              <a:rPr lang="en-US" dirty="0"/>
              <a:t>space defined </a:t>
            </a:r>
            <a:r>
              <a:rPr lang="en-US" dirty="0" smtClean="0"/>
              <a:t>by the </a:t>
            </a:r>
            <a:r>
              <a:rPr lang="en-US" dirty="0"/>
              <a:t>functions </a:t>
            </a:r>
            <a:r>
              <a:rPr lang="en-US" dirty="0" smtClean="0"/>
              <a:t>and a </a:t>
            </a:r>
            <a:r>
              <a:rPr lang="en-US" dirty="0"/>
              <a:t>covering of this space. </a:t>
            </a:r>
            <a:r>
              <a:rPr lang="en-US" dirty="0" smtClean="0"/>
              <a:t>Any covering </a:t>
            </a:r>
            <a:r>
              <a:rPr lang="en-US" dirty="0"/>
              <a:t>of the parameter space </a:t>
            </a:r>
            <a:r>
              <a:rPr lang="en-US" dirty="0" smtClean="0"/>
              <a:t>can </a:t>
            </a:r>
            <a:r>
              <a:rPr lang="en-US" dirty="0"/>
              <a:t>be used.</a:t>
            </a:r>
          </a:p>
        </p:txBody>
      </p:sp>
    </p:spTree>
    <p:extLst>
      <p:ext uri="{BB962C8B-B14F-4D97-AF65-F5344CB8AC3E}">
        <p14:creationId xmlns:p14="http://schemas.microsoft.com/office/powerpoint/2010/main" val="255505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Implementation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Assume that the point cloud contains N points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∈</a:t>
                </a:r>
                <a:r>
                  <a:rPr lang="en-US" dirty="0" smtClean="0"/>
                  <a:t>X, and we know the values of </a:t>
                </a:r>
                <a:r>
                  <a:rPr lang="en-US" dirty="0"/>
                  <a:t>filter function </a:t>
                </a:r>
                <a:r>
                  <a:rPr lang="en-US" dirty="0" smtClean="0"/>
                  <a:t>     f </a:t>
                </a:r>
                <a:r>
                  <a:rPr lang="en-US" dirty="0"/>
                  <a:t>: X → </a:t>
                </a:r>
                <a:r>
                  <a:rPr lang="en-US" dirty="0">
                    <a:latin typeface="Broadway" pitchFamily="82" charset="0"/>
                  </a:rPr>
                  <a:t>R</a:t>
                </a:r>
                <a:r>
                  <a:rPr lang="en-US" dirty="0"/>
                  <a:t> </a:t>
                </a:r>
                <a:r>
                  <a:rPr lang="en-US" dirty="0" smtClean="0"/>
                  <a:t>for N data points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Assume that it is possible </a:t>
                </a:r>
                <a:r>
                  <a:rPr lang="en-US" dirty="0" smtClean="0"/>
                  <a:t>to construct </a:t>
                </a:r>
                <a:r>
                  <a:rPr lang="en-US" dirty="0"/>
                  <a:t>a distance matrix of inter-point distances </a:t>
                </a:r>
                <a:r>
                  <a:rPr lang="en-US" dirty="0" smtClean="0"/>
                  <a:t>between sets </a:t>
                </a:r>
                <a:r>
                  <a:rPr lang="en-US" dirty="0"/>
                  <a:t>of </a:t>
                </a:r>
                <a:r>
                  <a:rPr lang="en-US" dirty="0" smtClean="0"/>
                  <a:t>points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divide </a:t>
                </a:r>
                <a:r>
                  <a:rPr lang="en-US" dirty="0" smtClean="0"/>
                  <a:t>the </a:t>
                </a:r>
                <a:r>
                  <a:rPr lang="en-US" dirty="0"/>
                  <a:t>range </a:t>
                </a:r>
                <a:r>
                  <a:rPr lang="en-US" dirty="0" smtClean="0"/>
                  <a:t>I of the function into </a:t>
                </a:r>
                <a:r>
                  <a:rPr lang="en-US" dirty="0"/>
                  <a:t>a </a:t>
                </a:r>
                <a:r>
                  <a:rPr lang="en-US" dirty="0" smtClean="0"/>
                  <a:t>set S </a:t>
                </a:r>
                <a:r>
                  <a:rPr lang="en-US" dirty="0"/>
                  <a:t>of smaller </a:t>
                </a:r>
                <a:r>
                  <a:rPr lang="en-US" dirty="0" smtClean="0"/>
                  <a:t>overlapping intervals. </a:t>
                </a:r>
                <a:r>
                  <a:rPr lang="en-US" dirty="0"/>
                  <a:t>Let </a:t>
                </a:r>
                <a:r>
                  <a:rPr lang="en-US" i="1" dirty="0"/>
                  <a:t>l</a:t>
                </a:r>
                <a:r>
                  <a:rPr lang="en-US" dirty="0"/>
                  <a:t> be </a:t>
                </a:r>
                <a:r>
                  <a:rPr lang="en-US" dirty="0" smtClean="0"/>
                  <a:t>the </a:t>
                </a:r>
                <a:r>
                  <a:rPr lang="en-US" dirty="0"/>
                  <a:t>length of the smaller </a:t>
                </a:r>
                <a:r>
                  <a:rPr lang="en-US" dirty="0" smtClean="0"/>
                  <a:t>intervals </a:t>
                </a:r>
                <a:r>
                  <a:rPr lang="en-US" dirty="0"/>
                  <a:t>and </a:t>
                </a:r>
                <a:r>
                  <a:rPr lang="en-US" i="1" dirty="0"/>
                  <a:t>p</a:t>
                </a:r>
                <a:r>
                  <a:rPr lang="en-US" dirty="0"/>
                  <a:t> be the percentage overlap between successive intervals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910" r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Find </a:t>
                </a:r>
                <a:r>
                  <a:rPr lang="en-US" dirty="0"/>
                  <a:t>the covering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={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|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)∈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}}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of X.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find clusters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dirty="0" smtClean="0"/>
                  <a:t>} and treat them as vertex in our complex.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If two clusters intersect then draw an edge between those vertices.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To get information about higher dimensional voids in the data and to build higher dimensional complexes one </a:t>
                </a:r>
                <a:r>
                  <a:rPr lang="en-US" dirty="0"/>
                  <a:t>can associate many functions with each data point </a:t>
                </a:r>
                <a:r>
                  <a:rPr lang="en-US" dirty="0" smtClean="0"/>
                  <a:t>instead of </a:t>
                </a:r>
                <a:r>
                  <a:rPr lang="en-US" dirty="0"/>
                  <a:t>just one.</a:t>
                </a:r>
                <a:endParaRPr lang="en-US" dirty="0" smtClean="0"/>
              </a:p>
              <a:p>
                <a:pPr>
                  <a:buFont typeface="Wingdings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4" r="-270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22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Algorithm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Lets take two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the parameter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Broadway" pitchFamily="82" charset="0"/>
                          </a:rPr>
                          <m:t>R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 Also define </a:t>
                </a:r>
                <a:r>
                  <a:rPr lang="da-DK" i="1" dirty="0"/>
                  <a:t>R</a:t>
                </a:r>
                <a:r>
                  <a:rPr lang="da-DK" dirty="0"/>
                  <a:t>= [min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dirty="0" smtClean="0"/>
                  <a:t>,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dirty="0"/>
                  <a:t>] </a:t>
                </a:r>
                <a:r>
                  <a:rPr lang="da-DK" dirty="0" smtClean="0"/>
                  <a:t>×[</a:t>
                </a:r>
                <a:r>
                  <a:rPr lang="da-DK" dirty="0"/>
                  <a:t>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,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 smtClean="0"/>
                  <a:t>].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da-DK" dirty="0"/>
                  <a:t>Consider a </a:t>
                </a:r>
                <a:r>
                  <a:rPr lang="da-DK" dirty="0" smtClean="0"/>
                  <a:t>covering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da-DK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da-DK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intersect,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intersect.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Now follow the algorithm to build a reduced simplicial complex as following: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04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525780" indent="-457200">
                  <a:buFont typeface="+mj-lt"/>
                  <a:buAutoNum type="arabicPeriod"/>
                </a:pPr>
                <a:r>
                  <a:rPr lang="en-US" dirty="0" smtClean="0"/>
                  <a:t>For each i, j, select all data points for which the function values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lie </a:t>
                </a:r>
                <a:r>
                  <a:rPr lang="en-US" dirty="0"/>
                  <a:t>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 </a:t>
                </a:r>
                <a:r>
                  <a:rPr lang="en-US" dirty="0"/>
                  <a:t>Find a clustering </a:t>
                </a:r>
                <a:r>
                  <a:rPr lang="en-US" dirty="0" smtClean="0"/>
                  <a:t>of points </a:t>
                </a:r>
                <a:r>
                  <a:rPr lang="en-US" dirty="0"/>
                  <a:t>for this set and consider each cluster to </a:t>
                </a:r>
                <a:r>
                  <a:rPr lang="en-US" dirty="0" smtClean="0"/>
                  <a:t>represent a </a:t>
                </a:r>
                <a:r>
                  <a:rPr lang="en-US" dirty="0"/>
                  <a:t>0 dimensional simplex (referred to as a vertex in </a:t>
                </a:r>
                <a:r>
                  <a:rPr lang="en-US" dirty="0" smtClean="0"/>
                  <a:t>this algorithm</a:t>
                </a:r>
                <a:r>
                  <a:rPr lang="en-US" dirty="0"/>
                  <a:t>). Also, maintain a list of vertices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a set of indices of the data points (the cluster members) associated with each vertex</a:t>
                </a:r>
                <a:r>
                  <a:rPr lang="en-US" dirty="0" smtClean="0"/>
                  <a:t>.</a:t>
                </a:r>
              </a:p>
              <a:p>
                <a:pPr marL="525780" indent="-457200">
                  <a:buFont typeface="+mj-lt"/>
                  <a:buAutoNum type="arabicPeriod"/>
                </a:pPr>
                <a:r>
                  <a:rPr lang="en-US" dirty="0"/>
                  <a:t>For all vertices in the sets {𝐴_(𝑖, 𝑗),𝐴_(𝑖+1, 𝑗), 𝐴_(𝑖, 𝑗+1), 𝐴_(𝑖+1, 𝑗+1)}, if the intersection of the cluster associated with the vertices is non-empty then add a 1-simplex (referred to as an edge in this algorithm).</a:t>
                </a:r>
              </a:p>
              <a:p>
                <a:pPr marL="525780" indent="-457200">
                  <a:buFont typeface="+mj-lt"/>
                  <a:buAutoNum type="arabicPeriod"/>
                </a:pPr>
                <a:endParaRPr lang="en-US" dirty="0"/>
              </a:p>
              <a:p>
                <a:pPr marL="52578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63" r="-1799" b="-2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7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solidFill>
                      <a:schemeClr val="bg2">
                        <a:lumMod val="90000"/>
                      </a:schemeClr>
                    </a:solidFill>
                  </a:rPr>
                  <a:t>3.</a:t>
                </a:r>
                <a:r>
                  <a:rPr lang="en-US" dirty="0" smtClean="0"/>
                  <a:t> Whenever </a:t>
                </a:r>
                <a:r>
                  <a:rPr lang="en-US" dirty="0"/>
                  <a:t>clusters corresponding to any three </a:t>
                </a:r>
                <a:r>
                  <a:rPr lang="en-US" dirty="0" smtClean="0"/>
                  <a:t>vertices have </a:t>
                </a:r>
                <a:r>
                  <a:rPr lang="en-US" dirty="0"/>
                  <a:t>non empty intersection, add a corresponding 2 </a:t>
                </a:r>
                <a:r>
                  <a:rPr lang="en-US" dirty="0" smtClean="0"/>
                  <a:t>simplex </a:t>
                </a:r>
                <a:r>
                  <a:rPr lang="en-US" dirty="0"/>
                  <a:t>(referred to as a triangle in this algorithm) with </a:t>
                </a:r>
                <a:r>
                  <a:rPr lang="en-US" dirty="0" smtClean="0"/>
                  <a:t>the three </a:t>
                </a:r>
                <a:r>
                  <a:rPr lang="en-US" dirty="0"/>
                  <a:t>vertices forming its vertex set</a:t>
                </a:r>
                <a:r>
                  <a:rPr lang="en-US" dirty="0" smtClean="0"/>
                  <a:t>.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</a:rPr>
                  <a:t>4.</a:t>
                </a:r>
                <a:r>
                  <a:rPr lang="en-US" dirty="0"/>
                  <a:t> Whenever clusters corresponding to any four </a:t>
                </a:r>
                <a:r>
                  <a:rPr lang="en-US" dirty="0" smtClean="0"/>
                  <a:t>vertices have </a:t>
                </a:r>
                <a:r>
                  <a:rPr lang="en-US" dirty="0"/>
                  <a:t>non-empty intersection, add a 3 simplex (</a:t>
                </a:r>
                <a:r>
                  <a:rPr lang="en-US" dirty="0" smtClean="0"/>
                  <a:t>referred to </a:t>
                </a:r>
                <a:r>
                  <a:rPr lang="en-US" dirty="0"/>
                  <a:t>as tetrahedron in this algorithm) with the four </a:t>
                </a:r>
                <a:r>
                  <a:rPr lang="en-US" dirty="0" smtClean="0"/>
                  <a:t>vertices forming </a:t>
                </a:r>
                <a:r>
                  <a:rPr lang="en-US" dirty="0"/>
                  <a:t>its vertex set</a:t>
                </a:r>
                <a:r>
                  <a:rPr lang="en-US" dirty="0" smtClean="0"/>
                  <a:t>.</a:t>
                </a:r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This can be extended to any parameter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Broadway" pitchFamily="82" charset="0"/>
                          </a:rPr>
                          <m:t>R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63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2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Special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84632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Mapper algorithm is dependent on the choice of filter function</a:t>
            </a:r>
          </a:p>
          <a:p>
            <a:pPr marL="484632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Applications often require carefully chosen filters</a:t>
            </a:r>
          </a:p>
          <a:p>
            <a:pPr marL="484632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Some functions are useful in general contexts</a:t>
            </a:r>
          </a:p>
          <a:p>
            <a:pPr marL="484632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functions usually convey information about the geometry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5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2438400"/>
                <a:ext cx="7498080" cy="4267200"/>
              </a:xfrm>
            </p:spPr>
            <p:txBody>
              <a:bodyPr/>
              <a:lstStyle/>
              <a:p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𝜀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consider the function: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Points in densely populated regions have higher values</a:t>
                </a:r>
              </a:p>
              <a:p>
                <a:r>
                  <a:rPr lang="en-US" dirty="0" smtClean="0"/>
                  <a:t>Clusters really are clusters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2438400"/>
                <a:ext cx="7498080" cy="4267200"/>
              </a:xfrm>
              <a:blipFill rotWithShape="1"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3" t="38294" r="20439" b="50794"/>
          <a:stretch/>
        </p:blipFill>
        <p:spPr bwMode="auto">
          <a:xfrm>
            <a:off x="2057400" y="2764969"/>
            <a:ext cx="5258139" cy="157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4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2323652"/>
                <a:ext cx="6777317" cy="3508977"/>
              </a:xfrm>
            </p:spPr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 +∞</m:t>
                    </m:r>
                  </m:oMath>
                </a14:m>
                <a:r>
                  <a:rPr lang="en-US" dirty="0" smtClean="0"/>
                  <a:t>, consider the function: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Points further from the center have higher values</a:t>
                </a:r>
              </a:p>
              <a:p>
                <a:r>
                  <a:rPr lang="en-US" dirty="0" smtClean="0"/>
                  <a:t>Clusters and intersections show how data branches out from the center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2323652"/>
                <a:ext cx="6777317" cy="3508977"/>
              </a:xfrm>
              <a:blipFill rotWithShape="1">
                <a:blip r:embed="rId2"/>
                <a:stretch>
                  <a:fillRect t="-1215"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33730" r="58725" b="53175"/>
          <a:stretch/>
        </p:blipFill>
        <p:spPr bwMode="auto">
          <a:xfrm>
            <a:off x="2133600" y="2667000"/>
            <a:ext cx="4794121" cy="143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6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Objective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Introduce a computational method for extracting simple descriptions of high dimensional data sets in the form of simplicial complexes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Applications </a:t>
            </a:r>
          </a:p>
        </p:txBody>
      </p:sp>
    </p:spTree>
    <p:extLst>
      <p:ext uri="{BB962C8B-B14F-4D97-AF65-F5344CB8AC3E}">
        <p14:creationId xmlns:p14="http://schemas.microsoft.com/office/powerpoint/2010/main" val="3541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098792" cy="4495800"/>
          </a:xfrm>
        </p:spPr>
        <p:txBody>
          <a:bodyPr/>
          <a:lstStyle/>
          <a:p>
            <a:r>
              <a:rPr lang="en-US" dirty="0" smtClean="0"/>
              <a:t>Consider the graph with the points of the data set X as vertices</a:t>
            </a:r>
          </a:p>
          <a:p>
            <a:r>
              <a:rPr lang="en-US" dirty="0" smtClean="0"/>
              <a:t>The weights of edges are given by:</a:t>
            </a:r>
          </a:p>
          <a:p>
            <a:endParaRPr lang="en-US" dirty="0"/>
          </a:p>
          <a:p>
            <a:r>
              <a:rPr lang="en-US" dirty="0" smtClean="0"/>
              <a:t>The normalized </a:t>
            </a:r>
            <a:r>
              <a:rPr lang="en-US" dirty="0"/>
              <a:t>L</a:t>
            </a:r>
            <a:r>
              <a:rPr lang="en-US" dirty="0" smtClean="0"/>
              <a:t>aplacian matrix of the graph is defined by: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Eigenvectors of L are functions of X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48214" r="60957" b="42461"/>
          <a:stretch/>
        </p:blipFill>
        <p:spPr bwMode="auto">
          <a:xfrm>
            <a:off x="3276600" y="3276600"/>
            <a:ext cx="3251200" cy="6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34754" r="23167" b="41193"/>
          <a:stretch/>
        </p:blipFill>
        <p:spPr bwMode="auto">
          <a:xfrm>
            <a:off x="2761673" y="4561322"/>
            <a:ext cx="4281054" cy="10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0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Tests and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484632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Given a specially crafted data set, can Mapper reproduce a desired shape?</a:t>
            </a:r>
          </a:p>
          <a:p>
            <a:pPr marL="484632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How is Mapper useful for analyzing real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9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 Reconstruction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2362200"/>
                <a:ext cx="7098792" cy="3886200"/>
              </a:xfrm>
            </p:spPr>
            <p:txBody>
              <a:bodyPr/>
              <a:lstStyle/>
              <a:p>
                <a:r>
                  <a:rPr lang="en-US" dirty="0" smtClean="0"/>
                  <a:t>Choose 1500 points evenly spread out on a standard torus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Rotate the points randomly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two </a:t>
                </a:r>
                <a:r>
                  <a:rPr lang="en-US" dirty="0" err="1" smtClean="0"/>
                  <a:t>eigenfunctions</a:t>
                </a:r>
                <a:r>
                  <a:rPr lang="en-US" dirty="0" smtClean="0"/>
                  <a:t> of the Laplacian to use as filters</a:t>
                </a:r>
              </a:p>
              <a:p>
                <a:r>
                  <a:rPr lang="en-US" dirty="0" smtClean="0"/>
                  <a:t>Apply Mapper to get simplicial complex</a:t>
                </a:r>
              </a:p>
              <a:p>
                <a:r>
                  <a:rPr lang="en-US" dirty="0" smtClean="0"/>
                  <a:t>Calculate distances between vertices: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2362200"/>
                <a:ext cx="7098792" cy="3886200"/>
              </a:xfrm>
              <a:blipFill rotWithShape="1">
                <a:blip r:embed="rId2"/>
                <a:stretch>
                  <a:fillRect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44048" r="11762" b="45238"/>
          <a:stretch/>
        </p:blipFill>
        <p:spPr bwMode="auto">
          <a:xfrm>
            <a:off x="1066800" y="5410200"/>
            <a:ext cx="7315200" cy="7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01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 Reconstruction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2286000"/>
                <a:ext cx="7251192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Multidimensional Scaling (MDS) to embed the vertices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err="1" smtClean="0"/>
                  <a:t>Betti</a:t>
                </a:r>
                <a:r>
                  <a:rPr lang="en-US" dirty="0" smtClean="0"/>
                  <a:t> numbers can be checked as well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2286000"/>
                <a:ext cx="7251192" cy="4800600"/>
              </a:xfrm>
              <a:blipFill rotWithShape="1">
                <a:blip r:embed="rId2"/>
                <a:stretch>
                  <a:fillRect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29763" r="12989" b="24007"/>
          <a:stretch/>
        </p:blipFill>
        <p:spPr bwMode="auto">
          <a:xfrm>
            <a:off x="609600" y="3031027"/>
            <a:ext cx="7924800" cy="283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489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Mapper was applied to a database of 3-d shapes, and provides an improved means of classifying such objects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38095" r="9642" b="29167"/>
          <a:stretch/>
        </p:blipFill>
        <p:spPr bwMode="auto">
          <a:xfrm>
            <a:off x="605442" y="3731118"/>
            <a:ext cx="8005158" cy="221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90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Simplifies large high-dimensional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Preserves geometric properties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Allows for easy analysis of topological properties and comparison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Generalizes the </a:t>
            </a:r>
            <a:r>
              <a:rPr lang="en-US" dirty="0" err="1" smtClean="0"/>
              <a:t>Reeb</a:t>
            </a:r>
            <a:r>
              <a:rPr lang="en-US" dirty="0" smtClean="0"/>
              <a:t> graph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Has proven effective and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2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Motivation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Real application data is massive </a:t>
            </a:r>
            <a:r>
              <a:rPr lang="en-US" dirty="0"/>
              <a:t>and </a:t>
            </a:r>
            <a:r>
              <a:rPr lang="en-US" dirty="0" smtClean="0"/>
              <a:t>it is impossible </a:t>
            </a:r>
            <a:r>
              <a:rPr lang="en-US" dirty="0"/>
              <a:t>to visualize and discern structure even in low dimensional projections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Visualization of these high dimensional data sets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Qualitative analysis of these </a:t>
            </a:r>
            <a:r>
              <a:rPr lang="en-US" dirty="0" smtClean="0"/>
              <a:t>data </a:t>
            </a:r>
            <a:r>
              <a:rPr lang="en-US" dirty="0"/>
              <a:t>sets and also the functions defined on </a:t>
            </a:r>
            <a:r>
              <a:rPr lang="en-US" dirty="0" smtClean="0"/>
              <a:t>them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Significance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Already existing methods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Projection pursuit method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Isomap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Locally linear embedding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Multidimensional scaling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Drawbacks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ensitive to chosen metric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not produce simplicial complexes directly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Size of simplicial complexes is not small</a:t>
            </a:r>
          </a:p>
        </p:txBody>
      </p:sp>
    </p:spTree>
    <p:extLst>
      <p:ext uri="{BB962C8B-B14F-4D97-AF65-F5344CB8AC3E}">
        <p14:creationId xmlns:p14="http://schemas.microsoft.com/office/powerpoint/2010/main" val="285806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Significance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Our method : </a:t>
            </a:r>
            <a:r>
              <a:rPr lang="en-US" b="1" dirty="0" smtClean="0"/>
              <a:t>Mapper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r</a:t>
            </a:r>
            <a:r>
              <a:rPr lang="en-US" dirty="0" smtClean="0"/>
              <a:t>educes high dimensional data sets into a more discrete and combinatorial object, simplicial complexes, with far fewer points capturing topological and geometrical information at a specified resolution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Advantages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ess sensitive to chosen distance metric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achieves substantial simplifications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implicial complexes preserves certain topological structures of the original data set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oes not depend upon the clustering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Underlying theoretical framework of Mapper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Given a topological space X and a finite covering </a:t>
            </a:r>
            <a:r>
              <a:rPr lang="en-US" i="1" dirty="0" smtClean="0"/>
              <a:t>U</a:t>
            </a:r>
            <a:r>
              <a:rPr lang="en-US" dirty="0" smtClean="0"/>
              <a:t>={U</a:t>
            </a:r>
            <a:r>
              <a:rPr lang="el-GR" sz="1600" dirty="0" smtClean="0"/>
              <a:t>α</a:t>
            </a:r>
            <a:r>
              <a:rPr lang="en-US" dirty="0" smtClean="0"/>
              <a:t>}</a:t>
            </a:r>
            <a:r>
              <a:rPr lang="el-GR" sz="1600" dirty="0" smtClean="0"/>
              <a:t>α</a:t>
            </a:r>
            <a:r>
              <a:rPr lang="en-US" sz="1600" dirty="0" smtClean="0"/>
              <a:t>∈A</a:t>
            </a:r>
            <a:r>
              <a:rPr lang="en-US" dirty="0" smtClean="0"/>
              <a:t> of X.</a:t>
            </a:r>
          </a:p>
          <a:p>
            <a:pPr marL="68580" indent="0">
              <a:buNone/>
            </a:pPr>
            <a:r>
              <a:rPr lang="en-US" b="1" dirty="0" smtClean="0"/>
              <a:t>Definition 1: Nerve of the covering </a:t>
            </a:r>
            <a:r>
              <a:rPr lang="en-US" b="1" i="1" dirty="0" smtClean="0"/>
              <a:t>U</a:t>
            </a:r>
          </a:p>
          <a:p>
            <a:pPr marL="68580" indent="0">
              <a:buNone/>
            </a:pPr>
            <a:r>
              <a:rPr lang="en-US" dirty="0" smtClean="0"/>
              <a:t>The simplicial complex N(</a:t>
            </a:r>
            <a:r>
              <a:rPr lang="en-US" i="1" dirty="0" smtClean="0"/>
              <a:t>U</a:t>
            </a:r>
            <a:r>
              <a:rPr lang="en-US" dirty="0" smtClean="0"/>
              <a:t>) which has A as its vertex set, is called the nerve of the covering </a:t>
            </a:r>
            <a:r>
              <a:rPr lang="en-US" i="1" dirty="0" smtClean="0"/>
              <a:t>U</a:t>
            </a:r>
            <a:r>
              <a:rPr lang="en-US" dirty="0" smtClean="0"/>
              <a:t> if a family {</a:t>
            </a:r>
            <a:r>
              <a:rPr lang="el-GR" dirty="0" smtClean="0"/>
              <a:t>α</a:t>
            </a:r>
            <a:r>
              <a:rPr lang="en-US" sz="12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sz="1200" dirty="0" smtClean="0"/>
              <a:t>1</a:t>
            </a:r>
            <a:r>
              <a:rPr lang="en-US" dirty="0" smtClean="0"/>
              <a:t>,…,</a:t>
            </a:r>
            <a:r>
              <a:rPr lang="el-GR" dirty="0" smtClean="0"/>
              <a:t> α</a:t>
            </a:r>
            <a:r>
              <a:rPr lang="en-US" sz="1200" dirty="0"/>
              <a:t>k</a:t>
            </a:r>
            <a:r>
              <a:rPr lang="en-US" dirty="0" smtClean="0"/>
              <a:t>} spans a k-simplex in </a:t>
            </a:r>
            <a:r>
              <a:rPr lang="en-US" dirty="0"/>
              <a:t>N(</a:t>
            </a:r>
            <a:r>
              <a:rPr lang="en-US" i="1" dirty="0"/>
              <a:t>U</a:t>
            </a:r>
            <a:r>
              <a:rPr lang="en-US" dirty="0" smtClean="0"/>
              <a:t>)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l-GR" sz="1600" dirty="0" smtClean="0"/>
              <a:t>α</a:t>
            </a:r>
            <a:r>
              <a:rPr lang="en-US" sz="1000" dirty="0" smtClean="0"/>
              <a:t>0</a:t>
            </a:r>
            <a:r>
              <a:rPr lang="en-US" dirty="0" smtClean="0"/>
              <a:t>∩</a:t>
            </a:r>
            <a:r>
              <a:rPr lang="en-US" dirty="0"/>
              <a:t> U</a:t>
            </a:r>
            <a:r>
              <a:rPr lang="el-GR" sz="1600" dirty="0"/>
              <a:t>α</a:t>
            </a:r>
            <a:r>
              <a:rPr lang="en-US" sz="1000" dirty="0"/>
              <a:t>0</a:t>
            </a:r>
            <a:r>
              <a:rPr lang="en-US" dirty="0" smtClean="0"/>
              <a:t>∩…</a:t>
            </a:r>
            <a:r>
              <a:rPr lang="en-US" dirty="0"/>
              <a:t> ∩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l-GR" sz="1600" dirty="0"/>
              <a:t>α</a:t>
            </a:r>
            <a:r>
              <a:rPr lang="en-US" sz="1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≠ </a:t>
            </a:r>
            <a:r>
              <a:rPr lang="en-US" dirty="0"/>
              <a:t>ϕ</a:t>
            </a:r>
            <a:r>
              <a:rPr lang="en-US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635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Underlying theoretical framework of Mapper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b="1" dirty="0" smtClean="0"/>
                  <a:t>Definition 2: Partition of unity</a:t>
                </a:r>
              </a:p>
              <a:p>
                <a:pPr marL="68580" indent="0">
                  <a:buNone/>
                </a:pPr>
                <a:r>
                  <a:rPr lang="en-US" dirty="0"/>
                  <a:t>A partition of unity subordinate to </a:t>
                </a:r>
                <a:r>
                  <a:rPr lang="en-US" dirty="0" smtClean="0"/>
                  <a:t>the finite </a:t>
                </a:r>
                <a:r>
                  <a:rPr lang="en-US" dirty="0"/>
                  <a:t>open covering </a:t>
                </a:r>
                <a:r>
                  <a:rPr lang="en-US" i="1" dirty="0"/>
                  <a:t>U</a:t>
                </a:r>
                <a:r>
                  <a:rPr lang="en-US" dirty="0"/>
                  <a:t> is a family of real valued </a:t>
                </a:r>
                <a:r>
                  <a:rPr lang="en-US" dirty="0" smtClean="0"/>
                  <a:t>functions {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}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𝛼</m:t>
                    </m:r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∈</a:t>
                </a:r>
                <a:r>
                  <a:rPr lang="en-US" sz="1600" dirty="0" smtClean="0"/>
                  <a:t>A </a:t>
                </a:r>
                <a:r>
                  <a:rPr lang="en-US" dirty="0" smtClean="0"/>
                  <a:t>with </a:t>
                </a:r>
                <a:r>
                  <a:rPr lang="en-US" dirty="0"/>
                  <a:t>the following </a:t>
                </a:r>
                <a:r>
                  <a:rPr lang="en-US" dirty="0" smtClean="0"/>
                  <a:t>properties:</a:t>
                </a:r>
                <a:endParaRPr lang="en-US" dirty="0"/>
              </a:p>
              <a:p>
                <a:pPr marL="68580" indent="0">
                  <a:buNone/>
                </a:pPr>
                <a:r>
                  <a:rPr lang="en-US" dirty="0"/>
                  <a:t>• 0 ≤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𝜑</m:t>
                    </m:r>
                    <m:r>
                      <a:rPr lang="en-US" sz="1600" i="1" dirty="0">
                        <a:latin typeface="Cambria Math"/>
                      </a:rPr>
                      <m:t>𝛼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 ≤ 1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∈A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∈X </a:t>
                </a:r>
                <a:r>
                  <a:rPr lang="en-US" dirty="0"/>
                  <a:t>.</a:t>
                </a:r>
              </a:p>
              <a:p>
                <a:pPr marL="68580" indent="0"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𝛼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l-GR" i="1" dirty="0">
                            <a:latin typeface="Cambria Math"/>
                          </a:rPr>
                          <m:t>𝜑</m:t>
                        </m:r>
                        <m:r>
                          <a:rPr lang="en-US" sz="1600" i="1" dirty="0">
                            <a:latin typeface="Cambria Math"/>
                          </a:rPr>
                          <m:t>𝛼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= 1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∈X </a:t>
                </a:r>
                <a:r>
                  <a:rPr lang="en-US" dirty="0"/>
                  <a:t>.</a:t>
                </a:r>
              </a:p>
              <a:p>
                <a:pPr marL="68580" indent="0">
                  <a:buNone/>
                </a:pPr>
                <a:r>
                  <a:rPr lang="en-US" dirty="0"/>
                  <a:t>• The closure of the set {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∈ X </a:t>
                </a:r>
                <a:r>
                  <a:rPr lang="en-US" dirty="0" smtClean="0"/>
                  <a:t>|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𝜑</m:t>
                    </m:r>
                    <m:r>
                      <a:rPr lang="en-US" sz="1600" i="1" dirty="0">
                        <a:latin typeface="Cambria Math"/>
                      </a:rPr>
                      <m:t>𝛼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&gt; </a:t>
                </a:r>
                <a:r>
                  <a:rPr lang="en-US" dirty="0"/>
                  <a:t>0} is contained </a:t>
                </a:r>
                <a:r>
                  <a:rPr lang="en-US" dirty="0" smtClean="0"/>
                  <a:t>in the </a:t>
                </a:r>
                <a:r>
                  <a:rPr lang="en-US" dirty="0"/>
                  <a:t>open set U</a:t>
                </a:r>
                <a:r>
                  <a:rPr lang="el-GR" sz="1600" dirty="0"/>
                  <a:t>α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68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Underlying theoretical framework of Mapper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b="1" dirty="0" smtClean="0"/>
                  <a:t>Definition 3: Barycentric  coordinatization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There is a homeomorphism between the points in a simplex with vertex set {v</a:t>
                </a:r>
                <a:r>
                  <a:rPr lang="en-US" sz="1200" dirty="0" smtClean="0"/>
                  <a:t>0</a:t>
                </a:r>
                <a:r>
                  <a:rPr lang="en-US" dirty="0"/>
                  <a:t>, </a:t>
                </a:r>
                <a:r>
                  <a:rPr lang="en-US" dirty="0" smtClean="0"/>
                  <a:t>v</a:t>
                </a:r>
                <a:r>
                  <a:rPr lang="en-US" sz="1200" dirty="0" smtClean="0"/>
                  <a:t>1</a:t>
                </a:r>
                <a:r>
                  <a:rPr lang="en-US" dirty="0"/>
                  <a:t>,…,</a:t>
                </a:r>
                <a:r>
                  <a:rPr lang="el-GR" dirty="0"/>
                  <a:t> </a:t>
                </a:r>
                <a:r>
                  <a:rPr lang="en-US" dirty="0" smtClean="0"/>
                  <a:t>v</a:t>
                </a:r>
                <a:r>
                  <a:rPr lang="en-US" sz="1200" dirty="0" smtClean="0"/>
                  <a:t>k</a:t>
                </a:r>
                <a:r>
                  <a:rPr lang="en-US" dirty="0"/>
                  <a:t>} </a:t>
                </a:r>
                <a:r>
                  <a:rPr lang="en-US" dirty="0" smtClean="0"/>
                  <a:t>and the ordered (k+1)-tuple (r</a:t>
                </a:r>
                <a:r>
                  <a:rPr lang="en-US" sz="1200" dirty="0" smtClean="0"/>
                  <a:t>0</a:t>
                </a:r>
                <a:r>
                  <a:rPr lang="en-US" dirty="0"/>
                  <a:t>, </a:t>
                </a:r>
                <a:r>
                  <a:rPr lang="en-US" dirty="0" smtClean="0"/>
                  <a:t>r</a:t>
                </a:r>
                <a:r>
                  <a:rPr lang="en-US" sz="1200" dirty="0" smtClean="0"/>
                  <a:t>1</a:t>
                </a:r>
                <a:r>
                  <a:rPr lang="en-US" dirty="0"/>
                  <a:t>,…,</a:t>
                </a:r>
                <a:r>
                  <a:rPr lang="el-GR" dirty="0"/>
                  <a:t> </a:t>
                </a:r>
                <a:r>
                  <a:rPr lang="en-US" dirty="0" smtClean="0"/>
                  <a:t>r</a:t>
                </a:r>
                <a:r>
                  <a:rPr lang="en-US" sz="1200" dirty="0" smtClean="0"/>
                  <a:t>k</a:t>
                </a:r>
                <a:r>
                  <a:rPr lang="en-US" dirty="0"/>
                  <a:t>)</a:t>
                </a:r>
                <a:r>
                  <a:rPr lang="en-US" dirty="0" smtClean="0"/>
                  <a:t> satisfying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1" dirty="0"/>
                          <m:t>r</m:t>
                        </m:r>
                        <m:r>
                          <m:rPr>
                            <m:nor/>
                          </m:rPr>
                          <a:rPr lang="en-US" sz="1200" b="1" dirty="0"/>
                          <m:t>i</m:t>
                        </m:r>
                      </m:e>
                    </m:nary>
                  </m:oMath>
                </a14:m>
                <a:r>
                  <a:rPr lang="en-US" b="1" dirty="0" smtClean="0"/>
                  <a:t>=1 and 0≤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r</m:t>
                    </m:r>
                    <m:r>
                      <m:rPr>
                        <m:nor/>
                      </m:rPr>
                      <a:rPr lang="en-US" sz="1200" b="1" dirty="0"/>
                      <m:t>i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≤1 </a:t>
                </a:r>
                <a:r>
                  <a:rPr lang="en-US" dirty="0" smtClean="0"/>
                  <a:t>mapping </a:t>
                </a:r>
                <a:r>
                  <a:rPr lang="en-US" dirty="0"/>
                  <a:t>(r</a:t>
                </a:r>
                <a:r>
                  <a:rPr lang="en-US" sz="1200" dirty="0"/>
                  <a:t>0</a:t>
                </a:r>
                <a:r>
                  <a:rPr lang="en-US" dirty="0"/>
                  <a:t>, r</a:t>
                </a:r>
                <a:r>
                  <a:rPr lang="en-US" sz="1200" dirty="0"/>
                  <a:t>1</a:t>
                </a:r>
                <a:r>
                  <a:rPr lang="en-US" dirty="0"/>
                  <a:t>,…,</a:t>
                </a:r>
                <a:r>
                  <a:rPr lang="el-GR" dirty="0"/>
                  <a:t> </a:t>
                </a:r>
                <a:r>
                  <a:rPr lang="en-US" dirty="0"/>
                  <a:t>r</a:t>
                </a:r>
                <a:r>
                  <a:rPr lang="en-US" sz="1200" dirty="0"/>
                  <a:t>k</a:t>
                </a:r>
                <a:r>
                  <a:rPr lang="en-US" dirty="0"/>
                  <a:t>) </a:t>
                </a:r>
                <a:r>
                  <a:rPr lang="en-US" dirty="0" smtClean="0"/>
                  <a:t>to the point v=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sz="1200" dirty="0"/>
                          <m:t>i</m:t>
                        </m:r>
                      </m:e>
                    </m:nary>
                    <m:r>
                      <m:rPr>
                        <m:nor/>
                      </m:rPr>
                      <a:rPr lang="en-US" b="0" i="0" dirty="0" smtClean="0"/>
                      <m:t>v</m:t>
                    </m:r>
                    <m:r>
                      <m:rPr>
                        <m:nor/>
                      </m:rPr>
                      <a:rPr lang="en-US" sz="1200" dirty="0"/>
                      <m:t>i</m:t>
                    </m:r>
                    <m:r>
                      <m:rPr>
                        <m:nor/>
                      </m:rPr>
                      <a:rPr lang="en-US" sz="1200" b="0" i="0" dirty="0" smtClean="0"/>
                      <m:t> </m:t>
                    </m:r>
                  </m:oMath>
                </a14:m>
                <a:r>
                  <a:rPr lang="en-US" dirty="0" smtClean="0"/>
                  <a:t>in the simplex. </a:t>
                </a:r>
                <a:r>
                  <a:rPr lang="en-US" dirty="0"/>
                  <a:t>(r</a:t>
                </a:r>
                <a:r>
                  <a:rPr lang="en-US" sz="1200" dirty="0"/>
                  <a:t>0</a:t>
                </a:r>
                <a:r>
                  <a:rPr lang="en-US" dirty="0"/>
                  <a:t>, r</a:t>
                </a:r>
                <a:r>
                  <a:rPr lang="en-US" sz="1200" dirty="0"/>
                  <a:t>1</a:t>
                </a:r>
                <a:r>
                  <a:rPr lang="en-US" dirty="0"/>
                  <a:t>,…,</a:t>
                </a:r>
                <a:r>
                  <a:rPr lang="el-GR" dirty="0"/>
                  <a:t> </a:t>
                </a:r>
                <a:r>
                  <a:rPr lang="en-US" dirty="0"/>
                  <a:t>r</a:t>
                </a:r>
                <a:r>
                  <a:rPr lang="en-US" sz="1200" dirty="0"/>
                  <a:t>k</a:t>
                </a:r>
                <a:r>
                  <a:rPr lang="en-US" dirty="0"/>
                  <a:t>) </a:t>
                </a:r>
                <a:r>
                  <a:rPr lang="en-US" dirty="0" smtClean="0"/>
                  <a:t>are called the Barycentric coordinates of v.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60" t="-1389" r="-2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86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Underlying theoretical framework of Mapper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∈X, define T(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)={</a:t>
                </a:r>
                <a:r>
                  <a:rPr lang="el-GR" dirty="0"/>
                  <a:t>α</a:t>
                </a:r>
                <a:r>
                  <a:rPr lang="en-US" sz="1200" dirty="0"/>
                  <a:t>0</a:t>
                </a:r>
                <a:r>
                  <a:rPr lang="en-US" dirty="0"/>
                  <a:t>, </a:t>
                </a:r>
                <a:r>
                  <a:rPr lang="el-GR" dirty="0"/>
                  <a:t>α</a:t>
                </a:r>
                <a:r>
                  <a:rPr lang="en-US" sz="1200" dirty="0"/>
                  <a:t>1</a:t>
                </a:r>
                <a:r>
                  <a:rPr lang="en-US" dirty="0"/>
                  <a:t>,…,</a:t>
                </a:r>
                <a:r>
                  <a:rPr lang="el-GR" dirty="0"/>
                  <a:t> </a:t>
                </a:r>
                <a:r>
                  <a:rPr lang="el-GR" dirty="0" smtClean="0"/>
                  <a:t>α</a:t>
                </a:r>
                <a:r>
                  <a:rPr lang="en-US" sz="1200" dirty="0" smtClean="0"/>
                  <a:t>l</a:t>
                </a:r>
                <a:r>
                  <a:rPr lang="en-US" dirty="0" smtClean="0"/>
                  <a:t>} be the set of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so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∈ </a:t>
                </a:r>
                <a:r>
                  <a:rPr lang="en-US" dirty="0" smtClean="0"/>
                  <a:t>U</a:t>
                </a:r>
                <a:r>
                  <a:rPr lang="el-GR" sz="1600" dirty="0" smtClean="0"/>
                  <a:t>α</a:t>
                </a:r>
                <a:endParaRPr lang="en-US" sz="16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Define X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ρ</m:t>
                        </m:r>
                      </m:e>
                    </m:groupChr>
                  </m:oMath>
                </a14:m>
                <a:r>
                  <a:rPr lang="en-US" dirty="0" smtClean="0"/>
                  <a:t>N(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) which maps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to a point in the simplex in </a:t>
                </a:r>
                <a:r>
                  <a:rPr lang="en-US" dirty="0"/>
                  <a:t>N(</a:t>
                </a:r>
                <a:r>
                  <a:rPr lang="en-US" i="1" dirty="0"/>
                  <a:t>U</a:t>
                </a:r>
                <a:r>
                  <a:rPr lang="en-US" dirty="0" smtClean="0"/>
                  <a:t>), with vertex set </a:t>
                </a:r>
                <a:r>
                  <a:rPr lang="en-US" dirty="0"/>
                  <a:t>T(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), whose Barycentric coordinates are         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𝜑</m:t>
                    </m:r>
                    <m:r>
                      <m:rPr>
                        <m:nor/>
                      </m:rPr>
                      <a:rPr lang="el-GR" sz="1600" dirty="0"/>
                      <m:t>α</m:t>
                    </m:r>
                    <m:r>
                      <m:rPr>
                        <m:nor/>
                      </m:rPr>
                      <a:rPr lang="en-US" sz="1000" dirty="0"/>
                      <m:t>0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1600" dirty="0"/>
                  <a:t>α</a:t>
                </a:r>
                <a:r>
                  <a:rPr lang="en-US" sz="1000" dirty="0" smtClean="0"/>
                  <a:t>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),…,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1600" dirty="0"/>
                  <a:t>α</a:t>
                </a:r>
                <a:r>
                  <a:rPr lang="en-US" sz="1000" dirty="0" smtClean="0"/>
                  <a:t>l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)).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ρ </a:t>
                </a:r>
                <a:r>
                  <a:rPr lang="en-US" dirty="0" smtClean="0"/>
                  <a:t>is continuous</a:t>
                </a:r>
                <a:r>
                  <a:rPr lang="en-US" dirty="0"/>
                  <a:t>, and </a:t>
                </a:r>
                <a:r>
                  <a:rPr lang="en-US" dirty="0" smtClean="0"/>
                  <a:t>gives some sort of </a:t>
                </a:r>
                <a:r>
                  <a:rPr lang="en-US" dirty="0"/>
                  <a:t>partial coordinatization of X , with values in the simplicial </a:t>
                </a:r>
                <a:r>
                  <a:rPr lang="en-US" dirty="0" smtClean="0"/>
                  <a:t>complex N(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78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299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969</TotalTime>
  <Words>1592</Words>
  <Application>Microsoft Office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Topological Methods for the Analysis of High Dimensional Data Sets and 3D Object Recognition</vt:lpstr>
      <vt:lpstr>Objective</vt:lpstr>
      <vt:lpstr>Motivation</vt:lpstr>
      <vt:lpstr>Significance</vt:lpstr>
      <vt:lpstr>Significance</vt:lpstr>
      <vt:lpstr>Underlying theoretical framework of Mapper</vt:lpstr>
      <vt:lpstr>Underlying theoretical framework of Mapper</vt:lpstr>
      <vt:lpstr>Underlying theoretical framework of Mapper</vt:lpstr>
      <vt:lpstr>Underlying theoretical framework of Mapper</vt:lpstr>
      <vt:lpstr>Underlying theoretical framework of Mapper</vt:lpstr>
      <vt:lpstr>Mapper for point cloud data</vt:lpstr>
      <vt:lpstr>Implementation</vt:lpstr>
      <vt:lpstr>Implementation</vt:lpstr>
      <vt:lpstr>Algorithm</vt:lpstr>
      <vt:lpstr>Algorithm</vt:lpstr>
      <vt:lpstr>Algorithm</vt:lpstr>
      <vt:lpstr>Some Special Functions</vt:lpstr>
      <vt:lpstr>Density</vt:lpstr>
      <vt:lpstr>Eccentricity</vt:lpstr>
      <vt:lpstr>Graph Laplacians</vt:lpstr>
      <vt:lpstr>Tests and Applications</vt:lpstr>
      <vt:lpstr>Torus Reconstruction</vt:lpstr>
      <vt:lpstr>Torus Reconstruction</vt:lpstr>
      <vt:lpstr>Real Data Sets</vt:lpstr>
      <vt:lpstr>Conclusion</vt:lpstr>
    </vt:vector>
  </TitlesOfParts>
  <Company>Indian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Divyanshu Joshi</dc:creator>
  <cp:lastModifiedBy>Brandon</cp:lastModifiedBy>
  <cp:revision>64</cp:revision>
  <dcterms:created xsi:type="dcterms:W3CDTF">2016-04-12T10:45:44Z</dcterms:created>
  <dcterms:modified xsi:type="dcterms:W3CDTF">2016-04-13T04:39:48Z</dcterms:modified>
</cp:coreProperties>
</file>